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83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46" autoAdjust="0"/>
  </p:normalViewPr>
  <p:slideViewPr>
    <p:cSldViewPr snapToGrid="0" snapToObjects="1">
      <p:cViewPr varScale="1">
        <p:scale>
          <a:sx n="84" d="100"/>
          <a:sy n="84" d="100"/>
        </p:scale>
        <p:origin x="142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D63CB-665A-364E-A5DC-68E24156460F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C8784-081C-C24E-B61C-8661EC1962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66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F94EC-F492-464E-8E0B-5BBB6F6AE3CE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D2451-8346-6649-A998-81E6ED84D1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331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Nadpis prezentaci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30757" y="545025"/>
            <a:ext cx="7772400" cy="744562"/>
          </a:xfrm>
        </p:spPr>
        <p:txBody>
          <a:bodyPr tIns="0" anchor="t">
            <a:normAutofit/>
          </a:bodyPr>
          <a:lstStyle>
            <a:lvl1pPr algn="l">
              <a:defRPr sz="4000"/>
            </a:lvl1pPr>
          </a:lstStyle>
          <a:p>
            <a:r>
              <a:rPr lang="sk-SK" smtClean="0"/>
              <a:t>Kliknite sem a upravte štýl predlohy nadpisov.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30757" y="1179827"/>
            <a:ext cx="6400800" cy="717442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8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 Nadpis prezentaci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smtClean="0"/>
              <a:t>Kliknite sem a upravte štýl predlohy nadpisov.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6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. Nadpis prezentaci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smtClean="0"/>
              <a:t>Kliknite sem a upravte štýl predlohy nadpisov.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0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. Nadpis a obsah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01620"/>
            <a:ext cx="8229600" cy="106951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b="0" baseline="0">
                <a:solidFill>
                  <a:srgbClr val="5083A5"/>
                </a:solidFill>
                <a:latin typeface="Calibri"/>
                <a:cs typeface="Calibri"/>
              </a:defRPr>
            </a:lvl1pPr>
          </a:lstStyle>
          <a:p>
            <a:r>
              <a:rPr lang="en-US" altLang="ko-KR" dirty="0" smtClean="0"/>
              <a:t>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134"/>
            <a:ext cx="8229600" cy="4606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sk-SK" altLang="ko-KR" smtClean="0"/>
              <a:t>Kliknite sem a upravte štýly predlohy textu.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073033"/>
            <a:ext cx="8229600" cy="3979412"/>
          </a:xfrm>
          <a:prstGeom prst="rect">
            <a:avLst/>
          </a:prstGeom>
        </p:spPr>
        <p:txBody>
          <a:bodyPr lIns="396000" anchor="t">
            <a:normAutofit/>
          </a:bodyPr>
          <a:lstStyle>
            <a:lvl1pPr marL="0" indent="0" algn="just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sk-SK" altLang="ko-KR" smtClean="0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67736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. Nadpis a odrazk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5083A5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>
            <a:lvl1pPr marL="342900" indent="-342900">
              <a:buFont typeface="Arial"/>
              <a:buChar char="•"/>
              <a:defRPr sz="3200"/>
            </a:lvl1pPr>
            <a:lvl2pPr marL="742950" indent="-285750">
              <a:buFont typeface="Arial"/>
              <a:buChar char="•"/>
              <a:defRPr sz="2400"/>
            </a:lvl2pPr>
            <a:lvl3pPr>
              <a:defRPr sz="1800"/>
            </a:lvl3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</p:txBody>
      </p:sp>
    </p:spTree>
    <p:extLst>
      <p:ext uri="{BB962C8B-B14F-4D97-AF65-F5344CB8AC3E}">
        <p14:creationId xmlns:p14="http://schemas.microsoft.com/office/powerpoint/2010/main" val="173831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. Obrazok s popisom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970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7"/>
            <a:ext cx="5486400" cy="966337"/>
          </a:xfrm>
        </p:spPr>
        <p:txBody>
          <a:bodyPr>
            <a:normAutofit/>
          </a:bodyPr>
          <a:lstStyle>
            <a:lvl1pPr marL="0" indent="0" algn="just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9096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Záv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dirty="0" smtClean="0"/>
              <a:t>Ďakujeme za pozornosť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. Záv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dirty="0" smtClean="0"/>
              <a:t>Ďakujeme za pozornosť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1346-FBA0-C849-B845-EFC70EDE9F45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020-F9D4-4B47-89FC-83B8E15DED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2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0" r:id="rId4"/>
    <p:sldLayoutId id="2147483650" r:id="rId5"/>
    <p:sldLayoutId id="2147483657" r:id="rId6"/>
    <p:sldLayoutId id="2147483663" r:id="rId7"/>
    <p:sldLayoutId id="2147483664" r:id="rId8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mnahoncak@minv.sk" TargetMode="External"/><Relationship Id="rId2" Type="http://schemas.openxmlformats.org/officeDocument/2006/relationships/hyperlink" Target="http://www.minv.sk/usvr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017" y="344557"/>
            <a:ext cx="5989983" cy="744562"/>
          </a:xfrm>
        </p:spPr>
        <p:txBody>
          <a:bodyPr>
            <a:noAutofit/>
          </a:bodyPr>
          <a:lstStyle/>
          <a:p>
            <a:pPr algn="l"/>
            <a:r>
              <a:rPr lang="sk-SK" sz="2000" b="1" u="sng" dirty="0" smtClean="0"/>
              <a:t>Národný projekt:</a:t>
            </a:r>
            <a:br>
              <a:rPr lang="sk-SK" sz="2000" b="1" u="sng" dirty="0" smtClean="0"/>
            </a:br>
            <a:r>
              <a:rPr lang="sk-SK" sz="2000" b="1" dirty="0" smtClean="0"/>
              <a:t>Kvalitnejšie </a:t>
            </a:r>
            <a:r>
              <a:rPr lang="sk-SK" sz="2000" b="1" dirty="0" smtClean="0"/>
              <a:t>verejné politiky prostredníctvom lepšieho poznania občianskej spoločnosti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48" y="2069569"/>
            <a:ext cx="8574155" cy="4240697"/>
          </a:xfrm>
        </p:spPr>
        <p:txBody>
          <a:bodyPr>
            <a:noAutofit/>
          </a:bodyPr>
          <a:lstStyle/>
          <a:p>
            <a:pPr algn="just" fontAlgn="auto"/>
            <a:r>
              <a:rPr lang="sk-SK" sz="1600" b="1" dirty="0" smtClean="0">
                <a:solidFill>
                  <a:schemeClr val="tx1"/>
                </a:solidFill>
              </a:rPr>
              <a:t>Hlavným cieľom </a:t>
            </a:r>
            <a:r>
              <a:rPr lang="sk-SK" sz="1600" dirty="0" smtClean="0">
                <a:solidFill>
                  <a:schemeClr val="tx1"/>
                </a:solidFill>
              </a:rPr>
              <a:t>projektu je </a:t>
            </a:r>
            <a:r>
              <a:rPr lang="sk-SK" sz="1600" dirty="0" smtClean="0">
                <a:solidFill>
                  <a:schemeClr val="tx1"/>
                </a:solidFill>
              </a:rPr>
              <a:t>kvalitnejšia tvorba  verejných politík (a tým pádom vo výsledku aj kvalitnejšia verejná politika) a to </a:t>
            </a:r>
            <a:r>
              <a:rPr lang="sk-SK" sz="1600" dirty="0" smtClean="0">
                <a:solidFill>
                  <a:schemeClr val="tx1"/>
                </a:solidFill>
              </a:rPr>
              <a:t>prostredníctvom </a:t>
            </a:r>
            <a:r>
              <a:rPr lang="sk-SK" sz="1600" b="1" dirty="0" smtClean="0">
                <a:solidFill>
                  <a:schemeClr val="tx1"/>
                </a:solidFill>
              </a:rPr>
              <a:t>Výskumu</a:t>
            </a:r>
            <a:r>
              <a:rPr lang="sk-SK" sz="1600" dirty="0" smtClean="0">
                <a:solidFill>
                  <a:schemeClr val="tx1"/>
                </a:solidFill>
              </a:rPr>
              <a:t> </a:t>
            </a:r>
            <a:r>
              <a:rPr lang="sk-SK" sz="1600" dirty="0">
                <a:solidFill>
                  <a:schemeClr val="tx1"/>
                </a:solidFill>
              </a:rPr>
              <a:t>socio-ekonomického prínosu neziskového sektora a stavu a trendov vývoja v občianskej </a:t>
            </a:r>
            <a:r>
              <a:rPr lang="sk-SK" sz="1600" dirty="0" smtClean="0">
                <a:solidFill>
                  <a:schemeClr val="tx1"/>
                </a:solidFill>
              </a:rPr>
              <a:t>spoločnosti, </a:t>
            </a:r>
            <a:r>
              <a:rPr lang="sk-SK" sz="1600" dirty="0" smtClean="0">
                <a:solidFill>
                  <a:schemeClr val="tx1"/>
                </a:solidFill>
              </a:rPr>
              <a:t>nakoľko </a:t>
            </a:r>
            <a:r>
              <a:rPr lang="sk-SK" sz="1600" dirty="0" smtClean="0">
                <a:solidFill>
                  <a:schemeClr val="tx1"/>
                </a:solidFill>
              </a:rPr>
              <a:t>dnes sa tieto politiky zvyčajne navrhujú a realizujú iba na základe dohadov a aproximácií. Verejné politiky tak potrebujú časté úpravy, čím nastáva nechcená inflácia každoročne prijímaných zmien a noviel.</a:t>
            </a:r>
          </a:p>
          <a:p>
            <a:pPr algn="just" fontAlgn="auto"/>
            <a:endParaRPr lang="sk-SK" sz="600" b="1" u="sng" dirty="0" smtClean="0">
              <a:solidFill>
                <a:schemeClr val="tx1"/>
              </a:solidFill>
            </a:endParaRPr>
          </a:p>
          <a:p>
            <a:pPr algn="just"/>
            <a:r>
              <a:rPr lang="sk-SK" sz="1600" b="1" u="sng" dirty="0" smtClean="0">
                <a:solidFill>
                  <a:schemeClr val="tx1"/>
                </a:solidFill>
              </a:rPr>
              <a:t>Najintenzívnejšia </a:t>
            </a:r>
            <a:r>
              <a:rPr lang="sk-SK" sz="1600" b="1" u="sng" dirty="0" smtClean="0">
                <a:solidFill>
                  <a:schemeClr val="tx1"/>
                </a:solidFill>
              </a:rPr>
              <a:t>spolupráca bude prebiehať s partnermi projektu</a:t>
            </a:r>
            <a:r>
              <a:rPr lang="sk-SK" sz="1600" b="1" dirty="0" smtClean="0">
                <a:solidFill>
                  <a:schemeClr val="tx1"/>
                </a:solidFill>
              </a:rPr>
              <a:t>: </a:t>
            </a:r>
            <a:r>
              <a:rPr lang="sk-SK" sz="1600" dirty="0" smtClean="0">
                <a:solidFill>
                  <a:schemeClr val="tx1"/>
                </a:solidFill>
              </a:rPr>
              <a:t>Univerzita Mateja Bela v Banskej Bystrici a Štatistický úrad Slovenskej republiky</a:t>
            </a:r>
          </a:p>
          <a:p>
            <a:pPr lvl="0" algn="just" fontAlgn="auto"/>
            <a:r>
              <a:rPr lang="sk-SK" sz="1600" b="1" u="sng" dirty="0" smtClean="0">
                <a:solidFill>
                  <a:schemeClr val="tx1"/>
                </a:solidFill>
              </a:rPr>
              <a:t>Úzka spolupráca v rámci projektu bude prebiehať s 5 rezortmi</a:t>
            </a:r>
            <a:r>
              <a:rPr lang="sk-SK" sz="1600" b="1" dirty="0" smtClean="0">
                <a:solidFill>
                  <a:schemeClr val="tx1"/>
                </a:solidFill>
              </a:rPr>
              <a:t>:</a:t>
            </a:r>
            <a:r>
              <a:rPr lang="sk-SK" sz="1600" dirty="0" smtClean="0">
                <a:solidFill>
                  <a:schemeClr val="tx1"/>
                </a:solidFill>
              </a:rPr>
              <a:t> Národná agentúra pre sieťové a elektronické služby (NASES), Ministerstvo financií SR, Ministerstvo vnútra SR, Ministerstvo hospodárstva SR a Ministerstvo práce, sociálnych vecí a rodiny SR</a:t>
            </a:r>
          </a:p>
          <a:p>
            <a:pPr algn="just" fontAlgn="auto"/>
            <a:r>
              <a:rPr lang="sk-SK" sz="1600" b="1" u="sng" dirty="0" smtClean="0">
                <a:solidFill>
                  <a:schemeClr val="tx1"/>
                </a:solidFill>
              </a:rPr>
              <a:t>Odborná spolupráca</a:t>
            </a:r>
            <a:r>
              <a:rPr lang="sk-SK" sz="1600" b="1" dirty="0" smtClean="0">
                <a:solidFill>
                  <a:schemeClr val="tx1"/>
                </a:solidFill>
              </a:rPr>
              <a:t>: </a:t>
            </a:r>
            <a:r>
              <a:rPr lang="sk-SK" sz="1600" dirty="0" smtClean="0">
                <a:solidFill>
                  <a:schemeClr val="tx1"/>
                </a:solidFill>
              </a:rPr>
              <a:t>Najvýznamnejšie MNO a ich odborníci zo všetkých verejnoprospešných oblastí</a:t>
            </a:r>
          </a:p>
          <a:p>
            <a:pPr algn="just"/>
            <a:endParaRPr lang="sk-SK" sz="800" dirty="0" smtClean="0">
              <a:solidFill>
                <a:schemeClr val="tx1"/>
              </a:solidFill>
            </a:endParaRPr>
          </a:p>
          <a:p>
            <a:pPr algn="just"/>
            <a:r>
              <a:rPr lang="sk-SK" sz="1600" dirty="0" smtClean="0">
                <a:solidFill>
                  <a:schemeClr val="tx1"/>
                </a:solidFill>
              </a:rPr>
              <a:t>Zapojenie </a:t>
            </a:r>
            <a:r>
              <a:rPr lang="sk-SK" sz="1600" dirty="0">
                <a:solidFill>
                  <a:schemeClr val="tx1"/>
                </a:solidFill>
              </a:rPr>
              <a:t>sa do výskumu:	Od </a:t>
            </a:r>
            <a:r>
              <a:rPr lang="sk-SK" sz="1600" b="1" dirty="0">
                <a:solidFill>
                  <a:schemeClr val="tx1"/>
                </a:solidFill>
              </a:rPr>
              <a:t>1.12.2018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smtClean="0">
                <a:solidFill>
                  <a:schemeClr val="tx1"/>
                </a:solidFill>
              </a:rPr>
              <a:t>dostupné podrobnejšie informácie o projekte a </a:t>
            </a:r>
            <a:r>
              <a:rPr lang="sk-SK" sz="1600" dirty="0">
                <a:solidFill>
                  <a:schemeClr val="tx1"/>
                </a:solidFill>
              </a:rPr>
              <a:t>dotazník </a:t>
            </a:r>
            <a:r>
              <a:rPr lang="sk-SK" sz="1600" dirty="0" smtClean="0">
                <a:solidFill>
                  <a:schemeClr val="tx1"/>
                </a:solidFill>
              </a:rPr>
              <a:t>						pre MNO, ktoré budú mať záujem o účasť na výskume </a:t>
            </a:r>
            <a:endParaRPr lang="sk-SK" sz="1600" dirty="0">
              <a:solidFill>
                <a:schemeClr val="tx1"/>
              </a:solidFill>
            </a:endParaRPr>
          </a:p>
          <a:p>
            <a:pPr algn="just" fontAlgn="auto"/>
            <a:r>
              <a:rPr lang="sk-SK" sz="1600" dirty="0" smtClean="0">
                <a:solidFill>
                  <a:schemeClr val="tx1"/>
                </a:solidFill>
              </a:rPr>
              <a:t>Ako: 					</a:t>
            </a:r>
            <a:r>
              <a:rPr lang="sk-SK" sz="1600" dirty="0" smtClean="0">
                <a:solidFill>
                  <a:schemeClr val="tx1"/>
                </a:solidFill>
                <a:hlinkClick r:id="rId2"/>
              </a:rPr>
              <a:t>www.minv.sk/usvros</a:t>
            </a:r>
            <a:r>
              <a:rPr lang="sk-SK" sz="1600" dirty="0" smtClean="0">
                <a:solidFill>
                  <a:schemeClr val="tx1"/>
                </a:solidFill>
              </a:rPr>
              <a:t>?</a:t>
            </a:r>
          </a:p>
          <a:p>
            <a:pPr algn="just" fontAlgn="auto"/>
            <a:r>
              <a:rPr lang="sk-SK" sz="1600" dirty="0" smtClean="0">
                <a:solidFill>
                  <a:schemeClr val="tx1"/>
                </a:solidFill>
              </a:rPr>
              <a:t>Viac informácií: 			Martin Mňahončák, </a:t>
            </a:r>
            <a:r>
              <a:rPr lang="sk-SK" sz="1600" dirty="0" smtClean="0">
                <a:solidFill>
                  <a:schemeClr val="tx1"/>
                </a:solidFill>
                <a:hlinkClick r:id="rId3"/>
              </a:rPr>
              <a:t>martin.mnahoncak@minv.sk</a:t>
            </a:r>
            <a:endParaRPr lang="sk-SK" sz="1600" dirty="0" smtClean="0">
              <a:solidFill>
                <a:schemeClr val="tx1"/>
              </a:solidFill>
            </a:endParaRPr>
          </a:p>
          <a:p>
            <a:pPr algn="just" fontAlgn="auto"/>
            <a:endParaRPr lang="sk-SK" sz="1600" dirty="0">
              <a:solidFill>
                <a:schemeClr val="tx1"/>
              </a:solidFill>
            </a:endParaRPr>
          </a:p>
          <a:p>
            <a:pPr algn="just" fontAlgn="auto"/>
            <a:endParaRPr lang="sk-SK" sz="1600" dirty="0">
              <a:solidFill>
                <a:schemeClr val="tx1"/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3154017" y="1439945"/>
            <a:ext cx="2703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OP </a:t>
            </a:r>
            <a:r>
              <a:rPr lang="sk-SK" dirty="0" smtClean="0"/>
              <a:t>EVS</a:t>
            </a:r>
            <a:r>
              <a:rPr lang="sk-SK" b="1" dirty="0" smtClean="0"/>
              <a:t>: 970 000,- euro</a:t>
            </a:r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41349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a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40442194E81441B202D6BF47FB1073" ma:contentTypeVersion="0" ma:contentTypeDescription="Umožňuje vytvoriť nový dokument." ma:contentTypeScope="" ma:versionID="c52dbdecfee6270b5fcc5f30c56cc7c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03bc20b3b442f8046c3eea305e142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C7E7B0-2FDA-488F-8536-79A12E8353C6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3F3DBD9-0DAE-4041-9D5D-DDD9C7F7B6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5C8EB1-A53E-4CD5-9280-357EE65FBF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Prezentacia PowerPoint</Template>
  <TotalTime>1769</TotalTime>
  <Words>16</Words>
  <Application>Microsoft Office PowerPoint</Application>
  <PresentationFormat>Prezentácia na obrazovke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</vt:lpstr>
      <vt:lpstr>Prezentacia PowerPoint</vt:lpstr>
      <vt:lpstr>Národný projekt: Kvalitnejšie verejné politiky prostredníctvom lepšieho poznania občianskej spoločnosti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fdfdfd</dc:creator>
  <cp:lastModifiedBy>Martin Mňahončák</cp:lastModifiedBy>
  <cp:revision>50</cp:revision>
  <dcterms:created xsi:type="dcterms:W3CDTF">2018-09-06T08:15:10Z</dcterms:created>
  <dcterms:modified xsi:type="dcterms:W3CDTF">2018-11-08T07:33:52Z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0x0101008240442194E81441B202D6BF47FB1073</vt:lpwstr>
  </property>
</Properties>
</file>